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66" r:id="rId2"/>
    <p:sldId id="267" r:id="rId3"/>
    <p:sldId id="287" r:id="rId4"/>
    <p:sldId id="288" r:id="rId5"/>
    <p:sldId id="289" r:id="rId6"/>
    <p:sldId id="268" r:id="rId7"/>
    <p:sldId id="291" r:id="rId8"/>
    <p:sldId id="292" r:id="rId9"/>
    <p:sldId id="296" r:id="rId10"/>
    <p:sldId id="297" r:id="rId11"/>
    <p:sldId id="269" r:id="rId12"/>
    <p:sldId id="290" r:id="rId13"/>
    <p:sldId id="293" r:id="rId14"/>
    <p:sldId id="294" r:id="rId15"/>
    <p:sldId id="295" r:id="rId16"/>
    <p:sldId id="271" r:id="rId17"/>
    <p:sldId id="298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42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8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55168-998F-48F1-9597-FB13A36B598E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104868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868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8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8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65320-898A-432A-AF6C-9D1A1363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3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8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6A61-ED8C-45D3-B94B-800B6E9047B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9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86A61-ED8C-45D3-B94B-800B6E9047B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4861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73ACE-6AB7-4E6E-830F-884A28C9EFAC}" type="slidenum">
              <a:rPr lang="en-IN" smtClean="0"/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6088" y="720725"/>
            <a:ext cx="3422650" cy="2568575"/>
          </a:xfrm>
        </p:spPr>
      </p:sp>
      <p:sp>
        <p:nvSpPr>
          <p:cNvPr id="1048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5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mr-IN"/>
              <a:t>नोंदणी व मुद्रांक विभाग </a:t>
            </a:r>
            <a:endParaRPr lang="en-US"/>
          </a:p>
        </p:txBody>
      </p:sp>
      <p:sp>
        <p:nvSpPr>
          <p:cNvPr id="1048636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5FD67A-D8CA-41B7-99D7-45347783AA38}" type="datetime1">
              <a:rPr lang="en-US" smtClean="0"/>
              <a:t>4/26/2025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grmaharashtra.gov.in/Marathi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hyperlink" Target="https://igrmaharashtra.gov.in/Marath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 descr="https://igrmaharashtra.gov.in/img/images/igr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457200"/>
            <a:ext cx="1676400" cy="1524000"/>
          </a:xfrm>
          <a:prstGeom prst="rect">
            <a:avLst/>
          </a:prstGeom>
          <a:noFill/>
        </p:spPr>
      </p:pic>
      <p:sp>
        <p:nvSpPr>
          <p:cNvPr id="1048584" name="Rectangle 19"/>
          <p:cNvSpPr/>
          <p:nvPr/>
        </p:nvSpPr>
        <p:spPr>
          <a:xfrm>
            <a:off x="762000" y="3124200"/>
            <a:ext cx="7924800" cy="17572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367"/>
              </a:spcAft>
            </a:pPr>
            <a:r>
              <a:rPr lang="mr-IN" sz="5400" b="1" i="1" dirty="0" smtClean="0">
                <a:solidFill>
                  <a:srgbClr val="000000"/>
                </a:solidFill>
                <a:latin typeface="Kohinoor Devanagari" panose="02000000000000000000" pitchFamily="2" charset="77"/>
                <a:ea typeface="Calibri" panose="020F0502020204030204" pitchFamily="34" charset="0"/>
                <a:cs typeface="Kohinoor Devanagari" panose="02000000000000000000" pitchFamily="2" charset="77"/>
              </a:rPr>
              <a:t>महाराष्ट्र शासन</a:t>
            </a:r>
            <a:endParaRPr lang="en-US" sz="5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7000"/>
              </a:lnSpc>
              <a:spcAft>
                <a:spcPts val="367"/>
              </a:spcAft>
            </a:pPr>
            <a:r>
              <a:rPr lang="en-US" b="1" i="1" dirty="0" smtClean="0"/>
              <a:t> </a:t>
            </a:r>
            <a:r>
              <a:rPr lang="mr-IN" sz="4400" b="1" i="1" dirty="0" smtClean="0">
                <a:solidFill>
                  <a:srgbClr val="000000"/>
                </a:solidFill>
                <a:latin typeface="Kohinoor Devanagari" panose="02000000000000000000" pitchFamily="2" charset="77"/>
                <a:ea typeface="Calibri" panose="020F0502020204030204" pitchFamily="34" charset="0"/>
                <a:cs typeface="Kohinoor Devanagari" panose="02000000000000000000" pitchFamily="2" charset="77"/>
              </a:rPr>
              <a:t>नोंदणी व मुद्रांक विभाग </a:t>
            </a:r>
            <a:endParaRPr lang="en-IN" sz="4800" b="1" i="1" dirty="0" smtClean="0">
              <a:solidFill>
                <a:srgbClr val="000000"/>
              </a:solidFill>
              <a:latin typeface="Kohinoor Devanagari" panose="02000000000000000000" pitchFamily="2" charset="77"/>
              <a:ea typeface="Calibri" panose="020F0502020204030204" pitchFamily="34" charset="0"/>
              <a:cs typeface="Kohinoor Devanagari" panose="02000000000000000000" pitchFamily="2" charset="77"/>
            </a:endParaRPr>
          </a:p>
        </p:txBody>
      </p:sp>
      <p:pic>
        <p:nvPicPr>
          <p:cNvPr id="2097153" name="Picture 12"/>
          <p:cNvPicPr>
            <a:picLocks/>
          </p:cNvPicPr>
          <p:nvPr/>
        </p:nvPicPr>
        <p:blipFill rotWithShape="1">
          <a:blip r:embed="rId6"/>
          <a:srcRect r="42937"/>
          <a:stretch>
            <a:fillRect/>
          </a:stretch>
        </p:blipFill>
        <p:spPr>
          <a:xfrm>
            <a:off x="304800" y="304800"/>
            <a:ext cx="1828800" cy="1752600"/>
          </a:xfrm>
          <a:prstGeom prst="rect">
            <a:avLst/>
          </a:prstGeom>
          <a:noFill/>
        </p:spPr>
      </p:pic>
      <p:pic>
        <p:nvPicPr>
          <p:cNvPr id="209715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304800"/>
            <a:ext cx="1905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453" y="760267"/>
            <a:ext cx="2051245" cy="624840"/>
          </a:xfrm>
          <a:prstGeom prst="rect">
            <a:avLst/>
          </a:prstGeom>
          <a:solidFill>
            <a:srgbClr val="02A5E3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3600" b="1">
                <a:solidFill>
                  <a:srgbClr val="000000"/>
                </a:solidFill>
              </a:rPr>
              <a:t>BEFOR</a:t>
            </a:r>
            <a:endParaRPr lang="en-GB" sz="2800" b="1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2841" y="760267"/>
            <a:ext cx="2718455" cy="688340"/>
          </a:xfrm>
          <a:prstGeom prst="rect">
            <a:avLst/>
          </a:prstGeom>
          <a:solidFill>
            <a:srgbClr val="92D04F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4000" b="1" dirty="0">
                <a:solidFill>
                  <a:srgbClr val="000000"/>
                </a:solidFill>
              </a:rPr>
              <a:t>AFTER</a:t>
            </a:r>
            <a:endParaRPr lang="en-GB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8585"/>
            <a:ext cx="4179415" cy="4175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88" y="1950265"/>
            <a:ext cx="4158108" cy="403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70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extBox 1048608"/>
          <p:cNvSpPr txBox="1"/>
          <p:nvPr/>
        </p:nvSpPr>
        <p:spPr>
          <a:xfrm>
            <a:off x="1066800" y="146760"/>
            <a:ext cx="1590375" cy="510540"/>
          </a:xfrm>
          <a:prstGeom prst="rect">
            <a:avLst/>
          </a:prstGeom>
          <a:solidFill>
            <a:srgbClr val="02A5E3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BEFOR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048610" name="TextBox 1048609"/>
          <p:cNvSpPr txBox="1"/>
          <p:nvPr/>
        </p:nvSpPr>
        <p:spPr>
          <a:xfrm>
            <a:off x="6010318" y="873473"/>
            <a:ext cx="1743410" cy="510540"/>
          </a:xfrm>
          <a:prstGeom prst="rect">
            <a:avLst/>
          </a:prstGeom>
          <a:solidFill>
            <a:srgbClr val="D04617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AFTER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2097162" name="Picture 209716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73473"/>
            <a:ext cx="3480021" cy="4936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7163" name="Picture 209716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59" y="1600200"/>
            <a:ext cx="3663790" cy="5087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02509"/>
            <a:ext cx="8686799" cy="172853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7390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383140"/>
              </p:ext>
            </p:extLst>
          </p:nvPr>
        </p:nvGraphicFramePr>
        <p:xfrm>
          <a:off x="223345" y="2448840"/>
          <a:ext cx="8692055" cy="420830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38707"/>
                <a:gridCol w="2134891"/>
                <a:gridCol w="5718457"/>
              </a:tblGrid>
              <a:tr h="964661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/>
                        <a:t>5</a:t>
                      </a:r>
                      <a:endParaRPr lang="en-US" sz="18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i="1" dirty="0" smtClean="0"/>
                        <a:t>कार्यालयीन </a:t>
                      </a:r>
                      <a:r>
                        <a:rPr lang="hi-IN" sz="1600" b="1" i="1" dirty="0"/>
                        <a:t>सोई सुविधा 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i="1" dirty="0" smtClean="0"/>
                        <a:t>सह दुय्यम निबंधक - वर्ग 2  ठाणे क्र</a:t>
                      </a:r>
                      <a:r>
                        <a:rPr lang="en-US" sz="1600" b="1" i="1" dirty="0" smtClean="0"/>
                        <a:t>.</a:t>
                      </a:r>
                      <a:r>
                        <a:rPr lang="hi-IN" sz="1600" b="1" i="1" dirty="0" smtClean="0"/>
                        <a:t> </a:t>
                      </a:r>
                      <a:r>
                        <a:rPr lang="en-US" sz="1800" b="1" i="1" dirty="0" smtClean="0"/>
                        <a:t>2</a:t>
                      </a:r>
                      <a:r>
                        <a:rPr lang="en-US" sz="1600" b="1" i="1" baseline="0" dirty="0" smtClean="0"/>
                        <a:t> </a:t>
                      </a:r>
                      <a:r>
                        <a:rPr lang="en-US" sz="1600" b="1" i="1" baseline="0" dirty="0" err="1" smtClean="0"/>
                        <a:t>या</a:t>
                      </a:r>
                      <a:r>
                        <a:rPr lang="en-US" sz="1600" b="1" i="1" baseline="0" dirty="0" smtClean="0"/>
                        <a:t> </a:t>
                      </a:r>
                      <a:r>
                        <a:rPr lang="hi-IN" sz="1600" b="1" i="1" dirty="0" smtClean="0"/>
                        <a:t>कार्याल</a:t>
                      </a:r>
                      <a:r>
                        <a:rPr lang="en-US" sz="1600" b="1" i="1" dirty="0" err="1" smtClean="0"/>
                        <a:t>या</a:t>
                      </a:r>
                      <a:r>
                        <a:rPr lang="hi-IN" sz="1600" b="1" i="1" dirty="0" smtClean="0"/>
                        <a:t>मध्ये </a:t>
                      </a:r>
                      <a:r>
                        <a:rPr lang="hi-IN" sz="1600" b="1" i="1" dirty="0"/>
                        <a:t>पक्षकार यांचेसाठी स्वच्छ पिण्याच्या पाण्याची व्यवस्था करण्यात आली </a:t>
                      </a:r>
                      <a:r>
                        <a:rPr lang="hi-IN" sz="1600" b="1" i="1" dirty="0" smtClean="0"/>
                        <a:t>आहे</a:t>
                      </a:r>
                      <a:endParaRPr lang="en-US" sz="1600" b="1" i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1" dirty="0" smtClean="0"/>
                        <a:t>.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0159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1" dirty="0"/>
                        <a:t> </a:t>
                      </a:r>
                      <a:endParaRPr lang="en-IN" sz="16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i="1" dirty="0" smtClean="0"/>
                        <a:t>कर्मचारी </a:t>
                      </a:r>
                      <a:r>
                        <a:rPr lang="hi-IN" sz="1600" b="1" i="1" dirty="0"/>
                        <a:t>व अभ्यगत यांचेसाठी स्वच्छ प्रसाधनगृहांची व्यवस्था करण्यात आली </a:t>
                      </a:r>
                      <a:r>
                        <a:rPr lang="hi-IN" sz="1600" b="1" i="1" dirty="0" smtClean="0"/>
                        <a:t>आहे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0159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i="1" dirty="0" smtClean="0"/>
                        <a:t>कार्यालयामध्ये </a:t>
                      </a:r>
                      <a:r>
                        <a:rPr lang="hi-IN" sz="1600" b="1" i="1" dirty="0"/>
                        <a:t>सुव्यवस्थीत नामफलक व दिशादर्शक फलक</a:t>
                      </a:r>
                      <a:r>
                        <a:rPr lang="en-IN" sz="1600" b="1" i="1" dirty="0"/>
                        <a:t>  </a:t>
                      </a:r>
                      <a:r>
                        <a:rPr lang="hi-IN" sz="1600" b="1" i="1" dirty="0"/>
                        <a:t>लावण्यात आले आहेत</a:t>
                      </a:r>
                      <a:r>
                        <a:rPr lang="en-IN" sz="1600" b="1" i="1" dirty="0" smtClean="0"/>
                        <a:t>.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5128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1600" b="1" i="1" dirty="0" smtClean="0"/>
                        <a:t>अभ्यागत </a:t>
                      </a:r>
                      <a:r>
                        <a:rPr lang="hi-IN" sz="1600" b="1" i="1" dirty="0"/>
                        <a:t>यांचेसाठी बैठकीची स्वतंत्र व्यवस्था करण्यात आली आहे</a:t>
                      </a:r>
                      <a:r>
                        <a:rPr lang="en-IN" sz="1600" b="1" i="1" dirty="0"/>
                        <a:t>.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3282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i="1" dirty="0" smtClean="0"/>
                        <a:t>अभ्यागत भेटीचे नियोजन व भेटीच्या वेळाबाबत प्रसिध्दी देण्यात आली आहे</a:t>
                      </a:r>
                      <a:r>
                        <a:rPr lang="en-IN" sz="1600" b="1" i="1" dirty="0" smtClean="0"/>
                        <a:t>.</a:t>
                      </a:r>
                      <a:endParaRPr lang="en-US" sz="16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48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183509"/>
              </p:ext>
            </p:extLst>
          </p:nvPr>
        </p:nvGraphicFramePr>
        <p:xfrm>
          <a:off x="304800" y="609600"/>
          <a:ext cx="8534400" cy="9144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5"/>
                <a:gridCol w="2763715"/>
                <a:gridCol w="5001180"/>
              </a:tblGrid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i="1" dirty="0" smtClean="0"/>
                        <a:t>6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b="1" i="1" dirty="0" smtClean="0"/>
                        <a:t>क्षेत्रीय</a:t>
                      </a:r>
                      <a:r>
                        <a:rPr lang="en-IN" sz="2000" b="1" i="1" dirty="0" smtClean="0"/>
                        <a:t>  </a:t>
                      </a:r>
                      <a:r>
                        <a:rPr lang="hi-IN" sz="2000" b="1" i="1" dirty="0" smtClean="0"/>
                        <a:t>कार्यालयांना भेटी</a:t>
                      </a:r>
                      <a:r>
                        <a:rPr lang="en-IN" sz="2000" b="1" i="1" dirty="0" smtClean="0"/>
                        <a:t>  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endParaRPr lang="en-US" sz="2000" b="1" i="1" baseline="0" dirty="0" smtClean="0">
                        <a:latin typeface="Calibri"/>
                        <a:ea typeface="Calibri"/>
                        <a:cs typeface="Mangal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लागू</a:t>
                      </a:r>
                      <a:r>
                        <a:rPr lang="en-US" sz="20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mr-IN" sz="20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0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नाही</a:t>
                      </a:r>
                      <a:r>
                        <a:rPr lang="en-US" sz="2000" b="1" i="1" baseline="0" dirty="0" smtClean="0">
                          <a:latin typeface="Calibri"/>
                          <a:ea typeface="Calibri"/>
                          <a:cs typeface="Mangal"/>
                        </a:rPr>
                        <a:t> . 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765208"/>
              </p:ext>
            </p:extLst>
          </p:nvPr>
        </p:nvGraphicFramePr>
        <p:xfrm>
          <a:off x="304800" y="1752600"/>
          <a:ext cx="8534400" cy="9906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769504"/>
                <a:gridCol w="2763715"/>
                <a:gridCol w="5001181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i="1" dirty="0" smtClean="0"/>
                        <a:t>7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b="1" i="1" dirty="0" smtClean="0"/>
                        <a:t>ई</a:t>
                      </a:r>
                      <a:r>
                        <a:rPr lang="en-IN" sz="2000" b="1" i="1" dirty="0"/>
                        <a:t>-</a:t>
                      </a:r>
                      <a:r>
                        <a:rPr lang="hi-IN" sz="2000" b="1" i="1" dirty="0"/>
                        <a:t>ऑफीस प्रणाली</a:t>
                      </a:r>
                      <a:r>
                        <a:rPr lang="en-IN" sz="2000" b="1" i="1" dirty="0"/>
                        <a:t>   </a:t>
                      </a:r>
                      <a:endParaRPr lang="en-US" sz="18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 smtClean="0"/>
                        <a:t>लागू</a:t>
                      </a:r>
                      <a:r>
                        <a:rPr lang="en-US" sz="2000" b="1" i="1" baseline="0" dirty="0" smtClean="0"/>
                        <a:t> </a:t>
                      </a:r>
                      <a:r>
                        <a:rPr lang="mr-IN" sz="2000" b="1" i="1" baseline="0" dirty="0" smtClean="0"/>
                        <a:t> </a:t>
                      </a:r>
                      <a:r>
                        <a:rPr lang="en-US" sz="2000" b="1" i="1" baseline="0" dirty="0" err="1" smtClean="0"/>
                        <a:t>नाही</a:t>
                      </a:r>
                      <a:r>
                        <a:rPr lang="en-US" sz="2000" b="1" i="1" baseline="0" dirty="0" smtClean="0"/>
                        <a:t> </a:t>
                      </a:r>
                      <a:endParaRPr lang="en-US" sz="18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883289"/>
              </p:ext>
            </p:extLst>
          </p:nvPr>
        </p:nvGraphicFramePr>
        <p:xfrm>
          <a:off x="304800" y="3124200"/>
          <a:ext cx="8534399" cy="1219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4"/>
                <a:gridCol w="2735696"/>
                <a:gridCol w="5029199"/>
              </a:tblGrid>
              <a:tr h="1219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i="1" dirty="0" smtClean="0"/>
                        <a:t>8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b="1" i="1" dirty="0" smtClean="0"/>
                        <a:t>आर्थिक </a:t>
                      </a:r>
                      <a:r>
                        <a:rPr lang="hi-IN" sz="2000" b="1" i="1" dirty="0"/>
                        <a:t>व औद्योगिक</a:t>
                      </a:r>
                      <a:r>
                        <a:rPr lang="en-IN" sz="2000" b="1" i="1" dirty="0"/>
                        <a:t>  </a:t>
                      </a:r>
                      <a:r>
                        <a:rPr lang="hi-IN" sz="2000" b="1" i="1" dirty="0"/>
                        <a:t>गुंतवणुकीस प्रोत्साहन</a:t>
                      </a:r>
                      <a:r>
                        <a:rPr lang="en-IN" sz="2000" b="1" i="1" dirty="0"/>
                        <a:t>   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b="1" i="1" dirty="0" smtClean="0"/>
                        <a:t>लागु </a:t>
                      </a:r>
                      <a:r>
                        <a:rPr lang="hi-IN" sz="2000" b="1" i="1" dirty="0"/>
                        <a:t>नाही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65005"/>
              </p:ext>
            </p:extLst>
          </p:nvPr>
        </p:nvGraphicFramePr>
        <p:xfrm>
          <a:off x="304799" y="4495800"/>
          <a:ext cx="8534401" cy="20574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9505"/>
                <a:gridCol w="2763715"/>
                <a:gridCol w="5001181"/>
              </a:tblGrid>
              <a:tr h="2057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i="1" dirty="0" smtClean="0"/>
                        <a:t>9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1" i="1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000" b="1" i="1" dirty="0" smtClean="0"/>
                        <a:t>अधिकारी</a:t>
                      </a:r>
                      <a:r>
                        <a:rPr lang="en-IN" sz="2000" b="1" i="1" dirty="0"/>
                        <a:t>/</a:t>
                      </a:r>
                      <a:r>
                        <a:rPr lang="hi-IN" sz="2000" b="1" i="1" dirty="0"/>
                        <a:t>कर्मचारी प्रशिक्षण</a:t>
                      </a:r>
                      <a:r>
                        <a:rPr lang="en-IN" sz="2000" b="1" i="1" dirty="0"/>
                        <a:t>  / </a:t>
                      </a:r>
                      <a:r>
                        <a:rPr lang="hi-IN" sz="2000" b="1" i="1" dirty="0"/>
                        <a:t>सेवा विषयक बाबी आणि कृत्रिम बुध्दीमता तंत्रज्ञानाचा वापर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/>
                        <a:t> </a:t>
                      </a:r>
                      <a:r>
                        <a:rPr lang="hi-IN" sz="2000" b="1" i="1" dirty="0" smtClean="0"/>
                        <a:t>विविध विभागाच्या संकेतस्थळावरुन माहिती</a:t>
                      </a:r>
                      <a:r>
                        <a:rPr lang="mr-IN" sz="2000" b="1" i="1" dirty="0" smtClean="0"/>
                        <a:t> </a:t>
                      </a:r>
                      <a:r>
                        <a:rPr lang="hi-IN" sz="2000" b="1" i="1" dirty="0" smtClean="0"/>
                        <a:t>घेऊन कार्यालयीन कामकाज करताना संगणक प्रणालीचा प्रभावीपणे वापर करुन कामकाज सुरक्षीतपणे केले जाते.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29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18054"/>
              </p:ext>
            </p:extLst>
          </p:nvPr>
        </p:nvGraphicFramePr>
        <p:xfrm>
          <a:off x="457200" y="990600"/>
          <a:ext cx="8458199" cy="44843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62633"/>
                <a:gridCol w="2590167"/>
                <a:gridCol w="5105399"/>
              </a:tblGrid>
              <a:tr h="226467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Mangal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dirty="0" smtClean="0">
                        <a:latin typeface="+mn-lt"/>
                        <a:ea typeface="Calibri"/>
                        <a:cs typeface="Mangal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1" dirty="0" smtClean="0">
                          <a:latin typeface="+mn-lt"/>
                          <a:ea typeface="Calibri"/>
                          <a:cs typeface="Mangal"/>
                        </a:rPr>
                        <a:t>10</a:t>
                      </a:r>
                      <a:endParaRPr lang="mr-IN" sz="2000" b="1" i="1" dirty="0" smtClean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400" b="1" i="1" dirty="0" smtClean="0"/>
                        <a:t>नाविण्यपुर्ण </a:t>
                      </a:r>
                      <a:r>
                        <a:rPr lang="hi-IN" sz="2400" b="1" i="1" dirty="0" smtClean="0"/>
                        <a:t>उपक्रम</a:t>
                      </a:r>
                      <a:r>
                        <a:rPr lang="en-US" sz="2400" b="1" i="1" dirty="0" smtClean="0"/>
                        <a:t>                   </a:t>
                      </a:r>
                      <a:endParaRPr lang="en-US" sz="20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i-IN" sz="2400" b="1" i="1" dirty="0" smtClean="0">
                          <a:latin typeface="+mn-lt"/>
                          <a:ea typeface="Calibri"/>
                          <a:cs typeface="+mn-cs"/>
                        </a:rPr>
                        <a:t>100 </a:t>
                      </a:r>
                      <a:r>
                        <a:rPr lang="hi-IN" sz="2400" b="1" i="1" dirty="0" smtClean="0">
                          <a:latin typeface="+mn-lt"/>
                          <a:ea typeface="Calibri"/>
                          <a:cs typeface="+mn-cs"/>
                        </a:rPr>
                        <a:t>दिवसाची कार्यालयीन </a:t>
                      </a:r>
                      <a:r>
                        <a:rPr lang="en-US" sz="2400" b="1" i="1" dirty="0" err="1" smtClean="0">
                          <a:latin typeface="+mn-lt"/>
                          <a:ea typeface="Calibri"/>
                          <a:cs typeface="+mn-cs"/>
                        </a:rPr>
                        <a:t>सुधारणाची</a:t>
                      </a:r>
                      <a:r>
                        <a:rPr lang="en-US" sz="2400" b="1" i="1" baseline="0" dirty="0" smtClean="0"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  <a:ea typeface="Calibri"/>
                          <a:cs typeface="+mn-cs"/>
                        </a:rPr>
                        <a:t>विशेष</a:t>
                      </a:r>
                      <a:r>
                        <a:rPr lang="en-US" sz="2400" b="1" i="1" baseline="0" dirty="0" smtClean="0"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  <a:ea typeface="Calibri"/>
                          <a:cs typeface="+mn-cs"/>
                        </a:rPr>
                        <a:t>मोहिमे</a:t>
                      </a:r>
                      <a:r>
                        <a:rPr lang="en-US" sz="2400" b="1" i="1" baseline="0" dirty="0" smtClean="0"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+mn-lt"/>
                          <a:ea typeface="Calibri"/>
                          <a:cs typeface="+mn-cs"/>
                        </a:rPr>
                        <a:t>अंतर्गत</a:t>
                      </a:r>
                      <a:r>
                        <a:rPr lang="en-US" sz="2400" b="1" i="1" baseline="0" dirty="0" smtClean="0"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2400" b="1" i="1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dirty="0" err="1" smtClean="0">
                          <a:latin typeface="Calibri"/>
                          <a:ea typeface="Calibri"/>
                          <a:cs typeface="Mangal"/>
                        </a:rPr>
                        <a:t>फेब्रुवारी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dirty="0" smtClean="0">
                          <a:latin typeface="Calibri"/>
                          <a:ea typeface="Calibri"/>
                          <a:cs typeface="Mangal"/>
                        </a:rPr>
                        <a:t>2002 </a:t>
                      </a:r>
                      <a:r>
                        <a:rPr lang="en-US" sz="2400" b="1" i="1" dirty="0" err="1" smtClean="0">
                          <a:latin typeface="Calibri"/>
                          <a:ea typeface="Calibri"/>
                          <a:cs typeface="Mangal"/>
                        </a:rPr>
                        <a:t>नंतरच्या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dirty="0" err="1" smtClean="0">
                          <a:latin typeface="Calibri"/>
                          <a:ea typeface="Calibri"/>
                          <a:cs typeface="Mangal"/>
                        </a:rPr>
                        <a:t>दस्तांची</a:t>
                      </a:r>
                      <a:r>
                        <a:rPr lang="en-US" sz="2400" b="1" i="1" dirty="0" smtClean="0">
                          <a:latin typeface="Calibri"/>
                          <a:ea typeface="Calibri"/>
                          <a:cs typeface="Mangal"/>
                        </a:rPr>
                        <a:t> व </a:t>
                      </a:r>
                      <a:r>
                        <a:rPr lang="en-US" sz="2400" b="1" i="1" dirty="0" err="1" smtClean="0">
                          <a:latin typeface="Calibri"/>
                          <a:ea typeface="Calibri"/>
                          <a:cs typeface="Mangal"/>
                        </a:rPr>
                        <a:t>सुची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ची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प्रमाणित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नक्कल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एका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दिवसात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पुरवल्या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 </a:t>
                      </a:r>
                      <a:r>
                        <a:rPr lang="en-US" sz="2400" b="1" i="1" baseline="0" dirty="0" err="1" smtClean="0">
                          <a:latin typeface="Calibri"/>
                          <a:ea typeface="Calibri"/>
                          <a:cs typeface="Mangal"/>
                        </a:rPr>
                        <a:t>जातात</a:t>
                      </a:r>
                      <a:r>
                        <a:rPr lang="en-US" sz="2400" b="1" i="1" baseline="0" dirty="0" smtClean="0">
                          <a:latin typeface="Calibri"/>
                          <a:ea typeface="Calibri"/>
                          <a:cs typeface="Mangal"/>
                        </a:rPr>
                        <a:t>. </a:t>
                      </a:r>
                      <a:endParaRPr lang="en-US" sz="2400" b="1" i="1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1968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+mn-lt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mr-IN" sz="2000" dirty="0" smtClean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46449" marR="46449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878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5093" y="223372"/>
            <a:ext cx="6400800" cy="646331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mr-IN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दिव्यांग व वयस्कर पक्षकारांकरिता</a:t>
            </a:r>
            <a:r>
              <a:rPr lang="en-US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mr-IN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व्हील चेअर तसेच अभ्यागत कक्षामध्ये पिण्याच्या गार पाण्याची व्यवस्था करण्यात आली आहे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.</a:t>
            </a:r>
            <a:r>
              <a:rPr lang="mr-IN" b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450" y="918195"/>
            <a:ext cx="1627409" cy="510540"/>
          </a:xfrm>
          <a:prstGeom prst="rect">
            <a:avLst/>
          </a:prstGeom>
          <a:solidFill>
            <a:srgbClr val="92D04F"/>
          </a:solidFill>
          <a:ln>
            <a:solidFill>
              <a:schemeClr val="bg1">
                <a:lumMod val="95000"/>
                <a:lumOff val="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BEFOR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1410064"/>
            <a:ext cx="2727114" cy="510540"/>
          </a:xfrm>
          <a:prstGeom prst="rect">
            <a:avLst/>
          </a:prstGeom>
          <a:solidFill>
            <a:srgbClr val="FFE100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AFTER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7647" y="1604448"/>
            <a:ext cx="3370914" cy="4895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59" y="2362200"/>
            <a:ext cx="4474534" cy="4188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79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Rectangle 14"/>
          <p:cNvSpPr/>
          <p:nvPr/>
        </p:nvSpPr>
        <p:spPr>
          <a:xfrm>
            <a:off x="360588" y="419100"/>
            <a:ext cx="2438400" cy="685800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/>
              <a:t>BEFOR</a:t>
            </a:r>
            <a:endParaRPr lang="en-US" sz="3200" b="1" i="1" dirty="0"/>
          </a:p>
        </p:txBody>
      </p:sp>
      <p:sp>
        <p:nvSpPr>
          <p:cNvPr id="1048614" name="TextBox 1048613"/>
          <p:cNvSpPr txBox="1"/>
          <p:nvPr/>
        </p:nvSpPr>
        <p:spPr>
          <a:xfrm>
            <a:off x="6330046" y="762000"/>
            <a:ext cx="2332975" cy="510540"/>
          </a:xfrm>
          <a:prstGeom prst="rect">
            <a:avLst/>
          </a:prstGeom>
          <a:solidFill>
            <a:srgbClr val="FFE100"/>
          </a:solidFill>
          <a:ln>
            <a:solidFill>
              <a:schemeClr val="bg1">
                <a:lumMod val="95000"/>
                <a:lumOff val="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en-IN" sz="2800" b="1" i="1" dirty="0">
                <a:solidFill>
                  <a:srgbClr val="000000"/>
                </a:solidFill>
              </a:rPr>
              <a:t>AFTER</a:t>
            </a:r>
            <a:endParaRPr lang="en-GB" sz="2800" b="1" i="1" dirty="0">
              <a:solidFill>
                <a:srgbClr val="000000"/>
              </a:solidFill>
            </a:endParaRPr>
          </a:p>
        </p:txBody>
      </p:sp>
      <p:pic>
        <p:nvPicPr>
          <p:cNvPr id="2097167" name="Picture 209716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8" y="1474049"/>
            <a:ext cx="3295517" cy="4977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7168" name="Picture 209716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46090" y="1600201"/>
            <a:ext cx="3609679" cy="485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1905000"/>
            <a:ext cx="8458200" cy="29546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 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या कार्यालयाच्या आस्थापनेवर अधिकारी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/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कर्मचारी </a:t>
            </a:r>
            <a:r>
              <a:rPr lang="en-US" sz="24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यांची</a:t>
            </a:r>
            <a:r>
              <a:rPr lang="en-US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वर नोंदणी करण्यात आली आहे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kumimoji="0" lang="en-US" sz="700" b="1" i="1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तसेच सर्व कर्मचारी यांनी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वर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05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अभ्यासक्रम पुर्ण केले आहेत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,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त्याची यादी यासोबत जोडण्यात आली आहे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.</a:t>
            </a:r>
            <a:endParaRPr kumimoji="0" lang="en-US" sz="700" b="1" i="1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490210"/>
            <a:ext cx="67818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i-IN" sz="2800" b="1" i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>तांत्रिक विषयक अदययावत बाबी</a:t>
            </a:r>
            <a:r>
              <a:rPr lang="en-US" sz="2800" b="1" i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2434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CERTIFICATES</a:t>
            </a:r>
            <a:endParaRPr lang="en-US" dirty="0"/>
          </a:p>
        </p:txBody>
      </p:sp>
      <p:pic>
        <p:nvPicPr>
          <p:cNvPr id="2097177" name="Picture 209717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8" y="3792682"/>
            <a:ext cx="4547410" cy="2735189"/>
          </a:xfrm>
          <a:prstGeom prst="rect">
            <a:avLst/>
          </a:prstGeom>
        </p:spPr>
      </p:pic>
      <p:pic>
        <p:nvPicPr>
          <p:cNvPr id="2097178" name="Picture 209717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28" y="1639932"/>
            <a:ext cx="3928571" cy="2608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5" descr="logo_IG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96747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32" name="Rectangle 11"/>
          <p:cNvSpPr/>
          <p:nvPr/>
        </p:nvSpPr>
        <p:spPr>
          <a:xfrm>
            <a:off x="1447800" y="393411"/>
            <a:ext cx="59436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नोंदणी</a:t>
            </a:r>
            <a:r>
              <a:rPr lang="en-US" sz="3200" b="1" dirty="0">
                <a:solidFill>
                  <a:srgbClr val="FFFF00"/>
                </a:solidFill>
              </a:rPr>
              <a:t> व </a:t>
            </a:r>
            <a:r>
              <a:rPr lang="en-US" sz="3200" b="1" dirty="0" err="1">
                <a:solidFill>
                  <a:srgbClr val="FFFF00"/>
                </a:solidFill>
              </a:rPr>
              <a:t>मुद्रांक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विभाग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endParaRPr lang="en-GB" sz="3200" b="1" dirty="0">
              <a:solidFill>
                <a:srgbClr val="FFFF00"/>
              </a:solidFill>
            </a:endParaRPr>
          </a:p>
        </p:txBody>
      </p:sp>
      <p:pic>
        <p:nvPicPr>
          <p:cNvPr id="2097180" name="Picture 9" descr="Description: C:\Users\igr\Downloads\IMG-20230728-WA0007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228600"/>
            <a:ext cx="1236853" cy="87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600200"/>
            <a:ext cx="5791200" cy="33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8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876800"/>
            <a:ext cx="1371600" cy="154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3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28600"/>
            <a:ext cx="762000" cy="915388"/>
          </a:xfrm>
          <a:prstGeom prst="rect">
            <a:avLst/>
          </a:prstGeom>
        </p:spPr>
      </p:pic>
      <p:pic>
        <p:nvPicPr>
          <p:cNvPr id="2097156" name="Picture 3" descr="https://igrmaharashtra.gov.in/img/images/igr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506" y="204641"/>
            <a:ext cx="1143000" cy="1035522"/>
          </a:xfrm>
          <a:prstGeom prst="rect">
            <a:avLst/>
          </a:prstGeom>
          <a:noFill/>
        </p:spPr>
      </p:pic>
      <p:pic>
        <p:nvPicPr>
          <p:cNvPr id="2097157" name="Picture 5" descr="Description: C:\Users\igr\Downloads\IMG-20230728-WA0007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210353"/>
            <a:ext cx="12192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8" name="Rectangle 7"/>
          <p:cNvSpPr/>
          <p:nvPr/>
        </p:nvSpPr>
        <p:spPr>
          <a:xfrm>
            <a:off x="1296507" y="2016760"/>
            <a:ext cx="666639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सह</a:t>
            </a:r>
            <a:r>
              <a:rPr lang="en-US" altLang="en-IN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IN" altLang="en-IN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दुय्य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म</a:t>
            </a:r>
            <a:r>
              <a:rPr lang="en-US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निबंधक</a:t>
            </a:r>
            <a:r>
              <a:rPr lang="en-US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- 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वर्ग</a:t>
            </a:r>
            <a:r>
              <a:rPr lang="en-US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2  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ठाणे</a:t>
            </a:r>
            <a:r>
              <a:rPr lang="en-US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क्र</a:t>
            </a:r>
            <a:r>
              <a:rPr lang="en-US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. </a:t>
            </a:r>
            <a:r>
              <a:rPr lang="en-US" altLang="en-IN" sz="32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2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</p:txBody>
      </p:sp>
      <p:sp>
        <p:nvSpPr>
          <p:cNvPr id="1048589" name="Rectangle 9"/>
          <p:cNvSpPr/>
          <p:nvPr/>
        </p:nvSpPr>
        <p:spPr>
          <a:xfrm>
            <a:off x="2325522" y="-1848337"/>
            <a:ext cx="49529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590" name="Rectangle 15"/>
          <p:cNvSpPr/>
          <p:nvPr/>
        </p:nvSpPr>
        <p:spPr>
          <a:xfrm rot="10800000" flipV="1">
            <a:off x="479642" y="4622157"/>
            <a:ext cx="7924800" cy="1708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/>
              <a:t> </a:t>
            </a:r>
            <a:r>
              <a:rPr lang="en-US" sz="2000" b="1" dirty="0" err="1" smtClean="0"/>
              <a:t>सादरकर्ता</a:t>
            </a:r>
            <a:r>
              <a:rPr lang="en-US" sz="2000" b="1" dirty="0" smtClean="0"/>
              <a:t> 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Mangal" pitchFamily="18" charset="0"/>
                <a:cs typeface="Mangal" pitchFamily="18" charset="0"/>
              </a:rPr>
              <a:t>            </a:t>
            </a:r>
            <a:r>
              <a:rPr lang="en-US" altLang="en-IN" sz="2400" b="1" dirty="0" smtClean="0">
                <a:solidFill>
                  <a:srgbClr val="C00000"/>
                </a:solidFill>
                <a:latin typeface="Mangal" pitchFamily="18" charset="0"/>
                <a:cs typeface="Mangal" pitchFamily="18" charset="0"/>
              </a:rPr>
              <a:t>   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श्री</a:t>
            </a:r>
            <a:r>
              <a:rPr lang="en-US" altLang="en-IN" sz="3200" b="1" dirty="0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. </a:t>
            </a:r>
            <a:r>
              <a:rPr lang="en-IN" altLang="en-IN" sz="3200" b="1" dirty="0" err="1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भारत</a:t>
            </a:r>
            <a:r>
              <a:rPr lang="en-US" altLang="en-IN" sz="3200" b="1" dirty="0" err="1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IN" altLang="en-IN" sz="3200" b="1" dirty="0" err="1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जाधव</a:t>
            </a:r>
            <a:r>
              <a:rPr lang="en-US" altLang="en-IN" sz="3200" b="1" dirty="0" err="1" smtClean="0">
                <a:solidFill>
                  <a:schemeClr val="accent5">
                    <a:lumMod val="75000"/>
                  </a:schemeClr>
                </a:solidFill>
                <a:latin typeface="Mangal" pitchFamily="18" charset="0"/>
                <a:cs typeface="Mangal" pitchFamily="18" charset="0"/>
              </a:rPr>
              <a:t> </a:t>
            </a:r>
            <a:endParaRPr lang="zh-CN" altLang="en-US" dirty="0"/>
          </a:p>
          <a:p>
            <a:pPr algn="ctr">
              <a:lnSpc>
                <a:spcPct val="150000"/>
              </a:lnSpc>
            </a:pPr>
            <a:r>
              <a:rPr lang="hi-IN" b="1" dirty="0" smtClean="0">
                <a:solidFill>
                  <a:srgbClr val="C00000"/>
                </a:solidFill>
                <a:latin typeface="Mangal" pitchFamily="18" charset="0"/>
                <a:cs typeface="Mangal" pitchFamily="18" charset="0"/>
              </a:rPr>
              <a:t>सह दुय्यम निबंधक - वर्ग 2  ठाणे क्र . </a:t>
            </a:r>
            <a:r>
              <a:rPr lang="en-US" altLang="en-IN" b="1" dirty="0" smtClean="0">
                <a:solidFill>
                  <a:srgbClr val="C00000"/>
                </a:solidFill>
                <a:latin typeface="Mangal" pitchFamily="18" charset="0"/>
                <a:cs typeface="Mangal" pitchFamily="18" charset="0"/>
              </a:rPr>
              <a:t>2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</p:txBody>
      </p:sp>
      <p:sp>
        <p:nvSpPr>
          <p:cNvPr id="1048591" name="Rectangle 17"/>
          <p:cNvSpPr/>
          <p:nvPr/>
        </p:nvSpPr>
        <p:spPr>
          <a:xfrm>
            <a:off x="2325522" y="4271637"/>
            <a:ext cx="4416756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ngal" pitchFamily="18" charset="0"/>
              <a:cs typeface="Mangal" pitchFamily="18" charset="0"/>
            </a:endParaRPr>
          </a:p>
        </p:txBody>
      </p:sp>
      <p:sp>
        <p:nvSpPr>
          <p:cNvPr id="1048592" name="Rectangle 19"/>
          <p:cNvSpPr/>
          <p:nvPr/>
        </p:nvSpPr>
        <p:spPr>
          <a:xfrm>
            <a:off x="3086099" y="1279996"/>
            <a:ext cx="2819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ngal" pitchFamily="18" charset="0"/>
                <a:cs typeface="Mangal" pitchFamily="18" charset="0"/>
              </a:rPr>
              <a:t>नोंदणी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व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मुद्रांक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विभाग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58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783" y="3225691"/>
            <a:ext cx="990600" cy="1238250"/>
          </a:xfrm>
          <a:prstGeom prst="rect">
            <a:avLst/>
          </a:prstGeom>
          <a:noFill/>
        </p:spPr>
      </p:pic>
      <p:pic>
        <p:nvPicPr>
          <p:cNvPr id="2097159" name="Picture 2" descr="https://purepng.com/public/uploads/large/purepng.com-bouquet-of-flowersbouquetflowersbasket-of-flowersclusterbunch-1701527697202nnly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3225691"/>
            <a:ext cx="990600" cy="123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387" y="3352800"/>
            <a:ext cx="7772400" cy="14700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439387" y="365633"/>
            <a:ext cx="81534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सह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दुय्यम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निबंधक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- </a:t>
            </a:r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वर्ग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2 </a:t>
            </a:r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ठाणे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क्र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.2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5240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100 </a:t>
            </a: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दिवसांची कार्यालयीन सुधारणांची विशेष मोहीम </a:t>
            </a:r>
            <a:endParaRPr kumimoji="0" lang="en-US" sz="700" b="1" i="1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sz="2400" b="1" i="1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कामाची विशेष आखणी</a:t>
            </a:r>
            <a:endParaRPr kumimoji="0" lang="hi-IN" sz="1800" b="1" i="1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354997"/>
            <a:ext cx="8077200" cy="41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5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4953000" cy="5334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en-US" b="1" dirty="0"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  <a:t/>
            </a:r>
            <a:br>
              <a:rPr lang="en-US" b="1" dirty="0" smtClean="0">
                <a:latin typeface="Nirmala UI" pitchFamily="34" charset="0"/>
                <a:ea typeface="Calibri" pitchFamily="34" charset="0"/>
                <a:cs typeface="Nirmala UI" pitchFamily="34" charset="0"/>
              </a:rPr>
            </a:br>
            <a:r>
              <a:rPr lang="hi-IN" sz="3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उत्कृष्ट </a:t>
            </a:r>
            <a:r>
              <a:rPr lang="hi-IN" sz="3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नियोजन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latin typeface="Arial" pitchFamily="34" charset="0"/>
                <a:cs typeface="Arial" pitchFamily="34" charset="0"/>
              </a:rPr>
            </a:br>
            <a:endParaRPr lang="en-IN" dirty="0"/>
          </a:p>
        </p:txBody>
      </p:sp>
      <p:pic>
        <p:nvPicPr>
          <p:cNvPr id="8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38058"/>
            <a:ext cx="7924800" cy="5288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128418"/>
              </p:ext>
            </p:extLst>
          </p:nvPr>
        </p:nvGraphicFramePr>
        <p:xfrm>
          <a:off x="3124200" y="3161041"/>
          <a:ext cx="5158741" cy="2806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429"/>
                <a:gridCol w="914269"/>
                <a:gridCol w="841451"/>
                <a:gridCol w="914269"/>
                <a:gridCol w="901323"/>
              </a:tblGrid>
              <a:tr h="287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विषय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जानेवारी</a:t>
                      </a:r>
                      <a:r>
                        <a:rPr lang="en-US" sz="1200">
                          <a:effectLst/>
                        </a:rPr>
                        <a:t> 2025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फेबुवारी</a:t>
                      </a:r>
                      <a:r>
                        <a:rPr lang="en-US" sz="1200">
                          <a:effectLst/>
                        </a:rPr>
                        <a:t> 2025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मार्च</a:t>
                      </a:r>
                      <a:r>
                        <a:rPr lang="en-US" sz="1200">
                          <a:effectLst/>
                        </a:rPr>
                        <a:t> 2025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एकुण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585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दिव्यांग व्यक्ती प्राधान्याने दस्त नोंदणी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585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गरोदर महिला प्राधान्याने दस्त नोंदणी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IN" sz="11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585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सिनियर सिटीझन प्राधान्याने दस्त नोंदणी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585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i-IN" sz="1200">
                          <a:effectLst/>
                        </a:rPr>
                        <a:t>नक्कल </a:t>
                      </a:r>
                      <a:r>
                        <a:rPr lang="en-US" sz="1200">
                          <a:effectLst/>
                        </a:rPr>
                        <a:t>1 </a:t>
                      </a:r>
                      <a:r>
                        <a:rPr lang="hi-IN" sz="1200">
                          <a:effectLst/>
                        </a:rPr>
                        <a:t>दिवसात दिल्याची नक्कल संख्या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IN" sz="11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</a:t>
                      </a:r>
                      <a:endParaRPr lang="en-IN" sz="11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535113" y="2903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9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381000"/>
            <a:ext cx="8610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153400" cy="990600"/>
          </a:xfr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altLang="en-IN" i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सुव्यवस्थीत</a:t>
            </a:r>
            <a:r>
              <a:rPr lang="en-US" altLang="en-IN" i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r>
              <a:rPr lang="en-IN" altLang="en-IN" i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कार्यालय</a:t>
            </a:r>
            <a:r>
              <a:rPr lang="en-US" altLang="en-IN" i="1" dirty="0" err="1" smtClean="0">
                <a:solidFill>
                  <a:srgbClr val="0070C0"/>
                </a:solidFill>
                <a:latin typeface="Mangal" pitchFamily="18" charset="0"/>
                <a:cs typeface="Mangal" pitchFamily="18" charset="0"/>
              </a:rPr>
              <a:t> 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048602" name="TextBox 1048601"/>
          <p:cNvSpPr txBox="1"/>
          <p:nvPr/>
        </p:nvSpPr>
        <p:spPr>
          <a:xfrm>
            <a:off x="1390031" y="1479315"/>
            <a:ext cx="1618749" cy="523220"/>
          </a:xfrm>
          <a:prstGeom prst="rect">
            <a:avLst/>
          </a:prstGeom>
          <a:solidFill>
            <a:srgbClr val="02A5E3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048603" name="TextBox 1048602"/>
          <p:cNvSpPr txBox="1"/>
          <p:nvPr/>
        </p:nvSpPr>
        <p:spPr>
          <a:xfrm>
            <a:off x="6086127" y="1479315"/>
            <a:ext cx="1953347" cy="523220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I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AFTER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2097160" name="Picture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9162">
            <a:off x="206894" y="2250832"/>
            <a:ext cx="4288413" cy="4110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97161" name="Picture 209716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953000" y="2438400"/>
            <a:ext cx="3889980" cy="3922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9530"/>
            <a:ext cx="182880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420" y="228600"/>
            <a:ext cx="2328795" cy="646331"/>
          </a:xfrm>
          <a:prstGeom prst="rect">
            <a:avLst/>
          </a:prstGeom>
          <a:solidFill>
            <a:srgbClr val="FFC000"/>
          </a:solidFill>
          <a:ln>
            <a:solidFill>
              <a:srgbClr val="92D04F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en-IN" sz="3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</a:t>
            </a:r>
            <a:endParaRPr lang="en-GB" sz="2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4296" y="481329"/>
            <a:ext cx="2709795" cy="574039"/>
          </a:xfrm>
          <a:prstGeom prst="rect">
            <a:avLst/>
          </a:prstGeom>
          <a:solidFill>
            <a:srgbClr val="92D04F"/>
          </a:solidFill>
        </p:spPr>
        <p:txBody>
          <a:bodyPr wrap="square" rtlCol="0">
            <a:spAutoFit/>
          </a:bodyPr>
          <a:lstStyle/>
          <a:p>
            <a:r>
              <a:rPr lang="en-US" altLang="en-IN" sz="3200" b="1" dirty="0">
                <a:solidFill>
                  <a:srgbClr val="000000"/>
                </a:solidFill>
              </a:rPr>
              <a:t>AFTER</a:t>
            </a:r>
            <a:endParaRPr lang="en-GB" sz="2800" b="1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2896" y="1367788"/>
            <a:ext cx="2694184" cy="486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95418"/>
            <a:ext cx="5477491" cy="3490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41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9530"/>
            <a:ext cx="182880" cy="3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4036"/>
            <a:ext cx="1895841" cy="510540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BEFOR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27188"/>
            <a:ext cx="2294158" cy="510540"/>
          </a:xfrm>
          <a:prstGeom prst="rect">
            <a:avLst/>
          </a:prstGeom>
          <a:solidFill>
            <a:srgbClr val="02A5E3"/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IN" sz="2800" dirty="0">
                <a:solidFill>
                  <a:srgbClr val="000000"/>
                </a:solidFill>
              </a:rPr>
              <a:t>AFTER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6" y="914400"/>
            <a:ext cx="3916154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81200"/>
            <a:ext cx="3976496" cy="4603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14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/>
        </p:nvSpPr>
        <p:spPr>
          <a:xfrm>
            <a:off x="5181600" y="223583"/>
            <a:ext cx="2438400" cy="685800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AFTER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4578" y="274096"/>
            <a:ext cx="3062402" cy="584775"/>
          </a:xfrm>
          <a:prstGeom prst="rect">
            <a:avLst/>
          </a:prstGeom>
          <a:solidFill>
            <a:srgbClr val="92D04F"/>
          </a:solidFill>
        </p:spPr>
        <p:txBody>
          <a:bodyPr wrap="square" rtlCol="0">
            <a:spAutoFit/>
          </a:bodyPr>
          <a:lstStyle/>
          <a:p>
            <a:r>
              <a:rPr lang="en-US" altLang="en-IN" sz="3200" b="1" i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000000"/>
                </a:solidFill>
              </a:rPr>
              <a:t>BEFOR</a:t>
            </a:r>
            <a:endParaRPr lang="en-GB" sz="3200" b="1" i="1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7" y="938286"/>
            <a:ext cx="3597464" cy="5556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561356">
            <a:off x="5210510" y="1169750"/>
            <a:ext cx="3626416" cy="516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9239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328</Words>
  <Application>Microsoft Office PowerPoint</Application>
  <PresentationFormat>On-screen Show (4:3)</PresentationFormat>
  <Paragraphs>129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PowerPoint Presentation</vt:lpstr>
      <vt:lpstr>PowerPoint Presentation</vt:lpstr>
      <vt:lpstr>PowerPoint Presentation</vt:lpstr>
      <vt:lpstr>  उत्कृष्ट नियोजन </vt:lpstr>
      <vt:lpstr>PowerPoint Presentation</vt:lpstr>
      <vt:lpstr>सुव्यवस्थीत कार्यालय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CERTIFICATES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सह जिल्हा निबंधक वर्ग-1 तथा मुद्रांक जिल्हाधिकारी ठाणे (शहर)</dc:title>
  <dc:creator>User</dc:creator>
  <cp:lastModifiedBy>SRORTO</cp:lastModifiedBy>
  <cp:revision>28</cp:revision>
  <dcterms:created xsi:type="dcterms:W3CDTF">2006-08-13T17:00:00Z</dcterms:created>
  <dcterms:modified xsi:type="dcterms:W3CDTF">2025-04-26T06:47:35Z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2b6e8c4ca2fe4946b5ab346a9c23da03</vt:lpwstr>
  </property>
</Properties>
</file>